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66" r:id="rId2"/>
    <p:sldId id="267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とちぎ YMCA" initials="とY" lastIdx="1" clrIdx="0">
    <p:extLst>
      <p:ext uri="{19B8F6BF-5375-455C-9EA6-DF929625EA0E}">
        <p15:presenceInfo xmlns:p15="http://schemas.microsoft.com/office/powerpoint/2012/main" userId="S::tochigiymca-06@tochigiymcazaidan.onmicrosoft.com::54d6e5aa-2f72-4be9-b6b5-4e0f33bd03f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724"/>
    <a:srgbClr val="03AA9D"/>
    <a:srgbClr val="66CCFF"/>
    <a:srgbClr val="FDFCE5"/>
    <a:srgbClr val="F7ED0A"/>
    <a:srgbClr val="FAEE66"/>
    <a:srgbClr val="EEEA1B"/>
    <a:srgbClr val="DEED35"/>
    <a:srgbClr val="E8D6BB"/>
    <a:srgbClr val="C9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24" autoAdjust="0"/>
  </p:normalViewPr>
  <p:slideViewPr>
    <p:cSldViewPr snapToGrid="0">
      <p:cViewPr varScale="1">
        <p:scale>
          <a:sx n="42" d="100"/>
          <a:sy n="42" d="100"/>
        </p:scale>
        <p:origin x="2184" y="4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279" cy="496741"/>
          </a:xfrm>
          <a:prstGeom prst="rect">
            <a:avLst/>
          </a:prstGeom>
        </p:spPr>
        <p:txBody>
          <a:bodyPr vert="horz" lIns="86164" tIns="43082" rIns="86164" bIns="4308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6" y="0"/>
            <a:ext cx="2950279" cy="496741"/>
          </a:xfrm>
          <a:prstGeom prst="rect">
            <a:avLst/>
          </a:prstGeom>
        </p:spPr>
        <p:txBody>
          <a:bodyPr vert="horz" lIns="86164" tIns="43082" rIns="86164" bIns="43082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089"/>
            <a:ext cx="2950279" cy="496740"/>
          </a:xfrm>
          <a:prstGeom prst="rect">
            <a:avLst/>
          </a:prstGeom>
        </p:spPr>
        <p:txBody>
          <a:bodyPr vert="horz" lIns="86164" tIns="43082" rIns="86164" bIns="4308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6" y="9441089"/>
            <a:ext cx="2950279" cy="496740"/>
          </a:xfrm>
          <a:prstGeom prst="rect">
            <a:avLst/>
          </a:prstGeom>
        </p:spPr>
        <p:txBody>
          <a:bodyPr vert="horz" lIns="86164" tIns="43082" rIns="86164" bIns="43082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559" tIns="45780" rIns="91559" bIns="4578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0"/>
            <a:ext cx="2949786" cy="498693"/>
          </a:xfrm>
          <a:prstGeom prst="rect">
            <a:avLst/>
          </a:prstGeom>
        </p:spPr>
        <p:txBody>
          <a:bodyPr vert="horz" lIns="91559" tIns="45780" rIns="91559" bIns="4578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80" rIns="91559" bIns="457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559" tIns="45780" rIns="91559" bIns="4578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50"/>
            <a:ext cx="2949786" cy="498692"/>
          </a:xfrm>
          <a:prstGeom prst="rect">
            <a:avLst/>
          </a:prstGeom>
        </p:spPr>
        <p:txBody>
          <a:bodyPr vert="horz" lIns="91559" tIns="45780" rIns="91559" bIns="4578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6" cy="498692"/>
          </a:xfrm>
          <a:prstGeom prst="rect">
            <a:avLst/>
          </a:prstGeom>
        </p:spPr>
        <p:txBody>
          <a:bodyPr vert="horz" lIns="91559" tIns="45780" rIns="91559" bIns="4578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5" y="15106"/>
            <a:ext cx="7776000" cy="1090834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748" y="8007621"/>
            <a:ext cx="484729" cy="484729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643" y="8007621"/>
            <a:ext cx="484729" cy="484729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799" y="8897079"/>
            <a:ext cx="472116" cy="472116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5" y="8902155"/>
            <a:ext cx="472115" cy="47211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278" y="3505327"/>
            <a:ext cx="2392685" cy="247802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7" y="370795"/>
            <a:ext cx="6893299" cy="4089135"/>
          </a:xfrm>
          <a:prstGeom prst="rect">
            <a:avLst/>
          </a:prstGeom>
        </p:spPr>
      </p:pic>
      <p:sp>
        <p:nvSpPr>
          <p:cNvPr id="13" name="object 2"/>
          <p:cNvSpPr txBox="1"/>
          <p:nvPr/>
        </p:nvSpPr>
        <p:spPr>
          <a:xfrm>
            <a:off x="666936" y="6841311"/>
            <a:ext cx="6667500" cy="6450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altLang="ja-JP" sz="3600" b="1" spc="75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2</a:t>
            </a:r>
            <a:r>
              <a:rPr lang="ja-JP" altLang="en-US" sz="3600" b="1" spc="75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月</a:t>
            </a:r>
            <a:r>
              <a:rPr lang="en-US" altLang="ja-JP" sz="3600" b="1" spc="75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17</a:t>
            </a:r>
            <a:r>
              <a:rPr lang="ja-JP" altLang="en-US" sz="3600" b="1" spc="75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日（水）</a:t>
            </a:r>
            <a:r>
              <a:rPr lang="ja-JP" altLang="en-US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午後</a:t>
            </a:r>
            <a:r>
              <a:rPr lang="en-US" altLang="ja-JP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1</a:t>
            </a:r>
            <a:r>
              <a:rPr lang="ja-JP" altLang="en-US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：</a:t>
            </a:r>
            <a:r>
              <a:rPr lang="en-US" altLang="ja-JP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00</a:t>
            </a:r>
            <a:r>
              <a:rPr lang="ja-JP" altLang="en-US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～</a:t>
            </a:r>
            <a:r>
              <a:rPr lang="en-US" altLang="ja-JP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1</a:t>
            </a:r>
            <a:r>
              <a:rPr lang="ja-JP" altLang="en-US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：</a:t>
            </a:r>
            <a:r>
              <a:rPr lang="en-US" altLang="ja-JP" sz="3600" b="1" spc="-82" baseline="6944" dirty="0">
                <a:pattFill prst="lgCheck">
                  <a:fgClr>
                    <a:srgbClr val="F7ED0A"/>
                  </a:fgClr>
                  <a:bgClr>
                    <a:schemeClr val="bg1"/>
                  </a:bgClr>
                </a:patt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40</a:t>
            </a:r>
          </a:p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ja-JP" altLang="en-US" sz="2400" baseline="6944" dirty="0">
                <a:solidFill>
                  <a:schemeClr val="bg1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今回のテーマは</a:t>
            </a:r>
            <a:r>
              <a:rPr lang="en-US" altLang="ja-JP" sz="2400" baseline="6944" dirty="0">
                <a:solidFill>
                  <a:schemeClr val="bg1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…Let’s Move!!</a:t>
            </a:r>
          </a:p>
        </p:txBody>
      </p:sp>
      <p:sp>
        <p:nvSpPr>
          <p:cNvPr id="14" name="object 12"/>
          <p:cNvSpPr txBox="1"/>
          <p:nvPr/>
        </p:nvSpPr>
        <p:spPr>
          <a:xfrm>
            <a:off x="1010364" y="5963214"/>
            <a:ext cx="6154738" cy="7200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ja-JP" altLang="en-US" sz="1200" b="1" spc="-20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英語の活動が初めての方、ママパパが英語が苦手だけどやってみようかな？という方を対象とした</a:t>
            </a:r>
            <a:r>
              <a:rPr lang="en-US" altLang="ja-JP" sz="1200" b="1" spc="-20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zoom</a:t>
            </a:r>
            <a:r>
              <a:rPr lang="ja-JP" altLang="en-US" sz="1200" b="1" spc="-20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講座です！リラックスしてご参加ください♪</a:t>
            </a: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sz="8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16" name="object 3"/>
          <p:cNvSpPr txBox="1"/>
          <p:nvPr/>
        </p:nvSpPr>
        <p:spPr>
          <a:xfrm>
            <a:off x="2233940" y="8027932"/>
            <a:ext cx="2680922" cy="59695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ja-JP" altLang="en-US" sz="1500" b="1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小さなお子様がいる親子</a:t>
            </a:r>
            <a:endParaRPr lang="en-US" altLang="ja-JP" sz="1500" b="1" spc="65" dirty="0">
              <a:solidFill>
                <a:srgbClr val="FFFFFF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B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ja-JP" altLang="en-US" sz="1050" spc="65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B"/>
              </a:rPr>
              <a:t>（保護者向け講座ですが、お子さまと</a:t>
            </a:r>
            <a:endParaRPr lang="en-US" altLang="ja-JP" sz="1050" spc="65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B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ja-JP" altLang="en-US" sz="1050" spc="65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B"/>
              </a:rPr>
              <a:t>ご一緒でも</a:t>
            </a:r>
            <a:r>
              <a:rPr lang="en-US" altLang="ja-JP" sz="1050" spc="65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B"/>
              </a:rPr>
              <a:t>OK</a:t>
            </a:r>
            <a:r>
              <a:rPr lang="ja-JP" altLang="en-US" sz="1050" spc="65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B"/>
              </a:rPr>
              <a:t>です！各回定員５組様）</a:t>
            </a:r>
            <a:endParaRPr lang="en-US" altLang="ja-JP" sz="1050" spc="65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B"/>
            </a:endParaRPr>
          </a:p>
        </p:txBody>
      </p:sp>
      <p:sp>
        <p:nvSpPr>
          <p:cNvPr id="17" name="object 4"/>
          <p:cNvSpPr txBox="1"/>
          <p:nvPr/>
        </p:nvSpPr>
        <p:spPr>
          <a:xfrm>
            <a:off x="1694075" y="9675820"/>
            <a:ext cx="4248150" cy="1962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200" spc="112" baseline="3267" dirty="0" err="1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お問</a:t>
            </a:r>
            <a:r>
              <a:rPr sz="1200" spc="89" baseline="3267" dirty="0" err="1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い</a:t>
            </a:r>
            <a:r>
              <a:rPr sz="1200" spc="112" baseline="3267" dirty="0" err="1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合わ</a:t>
            </a:r>
            <a:r>
              <a:rPr sz="1200" spc="52" baseline="3267" dirty="0" err="1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せ</a:t>
            </a:r>
            <a:r>
              <a:rPr sz="1200" spc="112" baseline="3267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／</a:t>
            </a:r>
            <a:r>
              <a:rPr lang="ja-JP" altLang="en-US" sz="1200" b="1" spc="7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宇都宮東</a:t>
            </a:r>
            <a:r>
              <a:rPr lang="en-US" altLang="ja-JP" sz="1200" b="1" spc="7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YMCA</a:t>
            </a:r>
            <a:r>
              <a:rPr lang="ja-JP" altLang="en-US" sz="1200" b="1" spc="7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　おやこ英語ひろば</a:t>
            </a:r>
            <a:r>
              <a:rPr lang="en-US" altLang="ja-JP" sz="1200" b="1" spc="7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B"/>
              </a:rPr>
              <a:t>Big Hug </a:t>
            </a:r>
            <a:endParaRPr sz="12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R"/>
            </a:endParaRPr>
          </a:p>
        </p:txBody>
      </p:sp>
      <p:sp>
        <p:nvSpPr>
          <p:cNvPr id="18" name="object 7"/>
          <p:cNvSpPr txBox="1"/>
          <p:nvPr/>
        </p:nvSpPr>
        <p:spPr>
          <a:xfrm>
            <a:off x="2229690" y="8951132"/>
            <a:ext cx="2448000" cy="53091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ja-JP" altLang="en-US" sz="1100" spc="10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ご自宅からパソコンやスマホでご参加頂けます（</a:t>
            </a:r>
            <a:r>
              <a:rPr lang="en-US" altLang="ja-JP" sz="1100" spc="10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Zoom</a:t>
            </a:r>
            <a:r>
              <a:rPr lang="ja-JP" altLang="en-US" sz="1100" spc="10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利用）</a:t>
            </a:r>
            <a:endParaRPr lang="en-US" altLang="ja-JP" sz="1100" spc="105" dirty="0">
              <a:solidFill>
                <a:srgbClr val="FFFFFF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ja-JP" altLang="en-US" sz="1050" spc="10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→申し込みは裏面をご確認下さい♪</a:t>
            </a:r>
            <a:endParaRPr sz="105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5289835" y="8066663"/>
            <a:ext cx="1739615" cy="58221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ja-JP" altLang="en-US" sz="1300" spc="30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１回</a:t>
            </a:r>
            <a:r>
              <a:rPr lang="en-US" altLang="ja-JP" sz="1300" spc="30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500</a:t>
            </a:r>
            <a:r>
              <a:rPr lang="ja-JP" altLang="en-US" sz="1300" spc="30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円（税込み）</a:t>
            </a:r>
            <a:endParaRPr lang="en-US" altLang="ja-JP" sz="1300" spc="30" dirty="0">
              <a:solidFill>
                <a:srgbClr val="FFFFFF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en-US" altLang="ja-JP" sz="1100" spc="30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※</a:t>
            </a:r>
            <a:r>
              <a:rPr lang="ja-JP" altLang="en-US" sz="1100" spc="30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スケジュールは裏面を</a:t>
            </a:r>
            <a:endParaRPr lang="en-US" altLang="ja-JP" sz="1100" spc="30" dirty="0">
              <a:solidFill>
                <a:srgbClr val="FFFFFF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ja-JP" altLang="en-US" sz="1100" spc="30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　ご確認ください</a:t>
            </a:r>
            <a:endParaRPr lang="ja-JP" altLang="en-US" sz="11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20" name="object 11"/>
          <p:cNvSpPr txBox="1"/>
          <p:nvPr/>
        </p:nvSpPr>
        <p:spPr>
          <a:xfrm>
            <a:off x="5289835" y="9024609"/>
            <a:ext cx="1739616" cy="384721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en-US" altLang="ja-JP" sz="13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2</a:t>
            </a:r>
            <a:r>
              <a:rPr lang="ja-JP" altLang="en-US" sz="13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月</a:t>
            </a:r>
            <a:r>
              <a:rPr lang="en-US" altLang="ja-JP" sz="13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15</a:t>
            </a:r>
            <a:r>
              <a:rPr lang="ja-JP" altLang="en-US" sz="13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日（月）迄</a:t>
            </a:r>
            <a:endParaRPr lang="en-US" altLang="ja-JP" sz="1300" spc="65" dirty="0">
              <a:solidFill>
                <a:srgbClr val="FFFFFF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lang="en-US" altLang="ja-JP" sz="10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※</a:t>
            </a:r>
            <a:r>
              <a:rPr lang="ja-JP" altLang="en-US" sz="10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最少催行人数</a:t>
            </a:r>
            <a:r>
              <a:rPr lang="en-US" altLang="ja-JP" sz="10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2</a:t>
            </a:r>
            <a:r>
              <a:rPr lang="ja-JP" altLang="en-US" sz="1000" spc="65" dirty="0">
                <a:solidFill>
                  <a:srgbClr val="FFFFFF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組</a:t>
            </a:r>
            <a:endParaRPr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22" name="object 4"/>
          <p:cNvSpPr txBox="1"/>
          <p:nvPr/>
        </p:nvSpPr>
        <p:spPr>
          <a:xfrm>
            <a:off x="2124300" y="9871836"/>
            <a:ext cx="3600000" cy="2885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6670" algn="ctr">
              <a:lnSpc>
                <a:spcPct val="100000"/>
              </a:lnSpc>
              <a:spcBef>
                <a:spcPts val="5"/>
              </a:spcBef>
            </a:pPr>
            <a:r>
              <a:rPr lang="en-US" sz="1800" b="1" baseline="6944" dirty="0">
                <a:solidFill>
                  <a:srgbClr val="FFFFFF"/>
                </a:solidFill>
                <a:latin typeface="Arial"/>
                <a:cs typeface="Arial"/>
              </a:rPr>
              <a:t>Email: bighug@tochigi-ymca.org</a:t>
            </a:r>
            <a:endParaRPr sz="750" dirty="0">
              <a:latin typeface="小塚ゴシック Pro R"/>
              <a:cs typeface="小塚ゴシック Pro R"/>
            </a:endParaRPr>
          </a:p>
        </p:txBody>
      </p:sp>
      <p:sp>
        <p:nvSpPr>
          <p:cNvPr id="25" name="object 5"/>
          <p:cNvSpPr txBox="1"/>
          <p:nvPr/>
        </p:nvSpPr>
        <p:spPr>
          <a:xfrm>
            <a:off x="1778599" y="8968721"/>
            <a:ext cx="327025" cy="338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ja-JP" altLang="en-US" sz="1050" spc="125" dirty="0">
                <a:solidFill>
                  <a:srgbClr val="03AA9D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参加方法</a:t>
            </a:r>
            <a:endParaRPr sz="1050" dirty="0">
              <a:solidFill>
                <a:srgbClr val="03AA9D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26" name="object 6"/>
          <p:cNvSpPr txBox="1"/>
          <p:nvPr/>
        </p:nvSpPr>
        <p:spPr>
          <a:xfrm>
            <a:off x="1762279" y="8145147"/>
            <a:ext cx="311150" cy="17697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ja-JP" altLang="en-US" sz="1050" spc="114" dirty="0">
                <a:solidFill>
                  <a:srgbClr val="03AA9D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対象</a:t>
            </a:r>
            <a:endParaRPr sz="1050" dirty="0">
              <a:solidFill>
                <a:srgbClr val="03AA9D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28" name="object 8"/>
          <p:cNvSpPr txBox="1"/>
          <p:nvPr/>
        </p:nvSpPr>
        <p:spPr>
          <a:xfrm>
            <a:off x="4839592" y="8145147"/>
            <a:ext cx="316865" cy="17697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50" spc="85" dirty="0">
                <a:solidFill>
                  <a:srgbClr val="03AA9D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料金</a:t>
            </a:r>
            <a:endParaRPr sz="1050" dirty="0">
              <a:solidFill>
                <a:srgbClr val="03AA9D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29" name="object 10"/>
          <p:cNvSpPr txBox="1"/>
          <p:nvPr/>
        </p:nvSpPr>
        <p:spPr>
          <a:xfrm>
            <a:off x="4877749" y="8972659"/>
            <a:ext cx="326390" cy="338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ja-JP" altLang="en-US" sz="1050" spc="125" dirty="0">
                <a:solidFill>
                  <a:srgbClr val="03AA9D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  <a:cs typeface="小塚ゴシック Pro M"/>
              </a:rPr>
              <a:t>申込締切</a:t>
            </a:r>
            <a:endParaRPr sz="1050" dirty="0">
              <a:solidFill>
                <a:srgbClr val="03AA9D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C88CF9-6687-427B-93E8-68361BCCB31D}"/>
              </a:ext>
            </a:extLst>
          </p:cNvPr>
          <p:cNvSpPr txBox="1"/>
          <p:nvPr/>
        </p:nvSpPr>
        <p:spPr>
          <a:xfrm>
            <a:off x="1210668" y="1023079"/>
            <a:ext cx="5214963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B05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とちぎ</a:t>
            </a:r>
            <a:r>
              <a:rPr kumimoji="1" lang="en-US" altLang="ja-JP" dirty="0">
                <a:solidFill>
                  <a:srgbClr val="00B05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YMCA</a:t>
            </a:r>
            <a:r>
              <a:rPr kumimoji="1" lang="ja-JP" altLang="en-US" dirty="0">
                <a:solidFill>
                  <a:srgbClr val="00B05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イングリッシュ</a:t>
            </a:r>
            <a:r>
              <a:rPr lang="ja-JP" altLang="en-US" dirty="0">
                <a:solidFill>
                  <a:srgbClr val="00B05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　</a:t>
            </a:r>
            <a:r>
              <a:rPr lang="en-US" altLang="ja-JP" dirty="0">
                <a:solidFill>
                  <a:srgbClr val="00B05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Zoom</a:t>
            </a:r>
            <a:r>
              <a:rPr lang="ja-JP" altLang="en-US" dirty="0">
                <a:solidFill>
                  <a:srgbClr val="00B05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で講座</a:t>
            </a:r>
            <a:endParaRPr kumimoji="1" lang="ja-JP" altLang="en-US" dirty="0">
              <a:solidFill>
                <a:srgbClr val="00B050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B457A8-A2A6-4694-8470-C9C70FA14013}"/>
              </a:ext>
            </a:extLst>
          </p:cNvPr>
          <p:cNvSpPr txBox="1"/>
          <p:nvPr/>
        </p:nvSpPr>
        <p:spPr>
          <a:xfrm>
            <a:off x="1093787" y="1810396"/>
            <a:ext cx="5753100" cy="1263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おやこ英語ひろば</a:t>
            </a:r>
            <a:r>
              <a:rPr kumimoji="1" lang="ja-JP" altLang="en-US" dirty="0">
                <a:solidFill>
                  <a:srgbClr val="0070C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♪</a:t>
            </a:r>
            <a:endParaRPr kumimoji="1" lang="en-US" altLang="ja-JP" dirty="0">
              <a:solidFill>
                <a:srgbClr val="0070C0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kumimoji="1" lang="ja-JP" altLang="en-US" sz="3600" dirty="0">
                <a:solidFill>
                  <a:srgbClr val="0070C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        おうちで</a:t>
            </a:r>
            <a:r>
              <a:rPr kumimoji="1" lang="en-US" altLang="ja-JP" sz="3600" dirty="0">
                <a:solidFill>
                  <a:srgbClr val="0070C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Big Hug! </a:t>
            </a:r>
          </a:p>
          <a:p>
            <a:r>
              <a:rPr lang="ja-JP" altLang="en-US" dirty="0">
                <a:solidFill>
                  <a:srgbClr val="0070C0"/>
                </a:solidFill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　　　　</a:t>
            </a:r>
            <a:endParaRPr kumimoji="1" lang="ja-JP" altLang="en-US" sz="3600" dirty="0">
              <a:solidFill>
                <a:srgbClr val="0070C0"/>
              </a:solidFill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</p:txBody>
      </p:sp>
      <p:pic>
        <p:nvPicPr>
          <p:cNvPr id="5" name="図 32" descr="「ymca ロゴ」の画像検索結果">
            <a:extLst>
              <a:ext uri="{FF2B5EF4-FFF2-40B4-BE49-F238E27FC236}">
                <a16:creationId xmlns:a16="http://schemas.microsoft.com/office/drawing/2014/main" id="{CE59C34C-1EB5-43D1-96A6-38E94AD11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175" y="286970"/>
            <a:ext cx="775854" cy="62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12">
            <a:extLst>
              <a:ext uri="{FF2B5EF4-FFF2-40B4-BE49-F238E27FC236}">
                <a16:creationId xmlns:a16="http://schemas.microsoft.com/office/drawing/2014/main" id="{444A1AB4-37FB-4998-B22F-69F9F3BD3AFF}"/>
              </a:ext>
            </a:extLst>
          </p:cNvPr>
          <p:cNvSpPr txBox="1"/>
          <p:nvPr/>
        </p:nvSpPr>
        <p:spPr>
          <a:xfrm>
            <a:off x="1010364" y="2840170"/>
            <a:ext cx="6154738" cy="73289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ja-JP" altLang="en-US" sz="1200" b="1" spc="-20" dirty="0">
                <a:solidFill>
                  <a:srgbClr val="002060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おやこ英語ひろば</a:t>
            </a:r>
            <a:r>
              <a:rPr lang="en-US" altLang="ja-JP" sz="1200" b="1" spc="-20" dirty="0">
                <a:solidFill>
                  <a:srgbClr val="002060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Big Hug </a:t>
            </a:r>
            <a:r>
              <a:rPr lang="ja-JP" altLang="en-US" sz="1200" b="1" spc="-20" dirty="0">
                <a:solidFill>
                  <a:srgbClr val="002060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で使用している絵本や歌などを、</a:t>
            </a:r>
            <a:endParaRPr lang="en-US" altLang="ja-JP" sz="1200" b="1" spc="-20" dirty="0">
              <a:solidFill>
                <a:srgbClr val="002060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ja-JP" altLang="en-US" sz="1200" b="1" spc="-20" dirty="0">
                <a:solidFill>
                  <a:srgbClr val="002060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保護者の方に向けてご紹介します♪</a:t>
            </a:r>
            <a:endParaRPr lang="en-US" altLang="ja-JP" sz="1200" b="1" spc="-20" dirty="0">
              <a:solidFill>
                <a:srgbClr val="002060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sz="8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7" name="object 12">
            <a:extLst>
              <a:ext uri="{FF2B5EF4-FFF2-40B4-BE49-F238E27FC236}">
                <a16:creationId xmlns:a16="http://schemas.microsoft.com/office/drawing/2014/main" id="{E11ED7A1-A53E-490C-9064-E3050516CEE9}"/>
              </a:ext>
            </a:extLst>
          </p:cNvPr>
          <p:cNvSpPr txBox="1"/>
          <p:nvPr/>
        </p:nvSpPr>
        <p:spPr>
          <a:xfrm>
            <a:off x="1010364" y="7277100"/>
            <a:ext cx="6154738" cy="53540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sz="8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42F93460-99A2-42B9-8E1C-C1DA828FECCD}"/>
              </a:ext>
            </a:extLst>
          </p:cNvPr>
          <p:cNvSpPr txBox="1"/>
          <p:nvPr/>
        </p:nvSpPr>
        <p:spPr>
          <a:xfrm>
            <a:off x="1179698" y="7249255"/>
            <a:ext cx="6154738" cy="73289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ja-JP" altLang="en-US" sz="1200" b="1" spc="-20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たくさん身体を動かして、寒さを吹き飛ばしましょう！</a:t>
            </a: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lang="ja-JP" altLang="en-US" sz="1200" b="1" spc="-20" dirty="0">
                <a:solidFill>
                  <a:srgbClr val="FFFFFF"/>
                </a:solidFill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  <a:cs typeface="小塚ゴシック Pro M"/>
              </a:rPr>
              <a:t>楽しいアクション付きの歌をご紹介♪今回は是非お子さんもご一緒にご参加ください♪</a:t>
            </a:r>
            <a:endParaRPr lang="en-US" altLang="ja-JP" sz="1200" b="1" spc="-20" dirty="0">
              <a:solidFill>
                <a:srgbClr val="FFFFFF"/>
              </a:solidFill>
              <a:latin typeface="源ノ角ゴシック JP ExtraLight" panose="020B0200000000000000" pitchFamily="34" charset="-128"/>
              <a:ea typeface="源ノ角ゴシック JP ExtraLight" panose="020B0200000000000000" pitchFamily="34" charset="-128"/>
              <a:cs typeface="小塚ゴシック Pro M"/>
            </a:endParaRP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endParaRPr sz="8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  <a:cs typeface="小塚ゴシック Pro M"/>
            </a:endParaRPr>
          </a:p>
        </p:txBody>
      </p:sp>
    </p:spTree>
    <p:extLst>
      <p:ext uri="{BB962C8B-B14F-4D97-AF65-F5344CB8AC3E}">
        <p14:creationId xmlns:p14="http://schemas.microsoft.com/office/powerpoint/2010/main" val="125884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35F537E-5F60-443E-A7B7-A210AC553ADA}"/>
              </a:ext>
            </a:extLst>
          </p:cNvPr>
          <p:cNvSpPr txBox="1"/>
          <p:nvPr/>
        </p:nvSpPr>
        <p:spPr>
          <a:xfrm>
            <a:off x="264944" y="662776"/>
            <a:ext cx="7275882" cy="9842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おうちで</a:t>
            </a:r>
            <a:r>
              <a:rPr kumimoji="1" lang="en-US" altLang="ja-JP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Big Hug</a:t>
            </a:r>
          </a:p>
          <a:p>
            <a:endParaRPr lang="en-US" altLang="ja-JP"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kumimoji="1" lang="ja-JP" altLang="en-US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□お申込み方法</a:t>
            </a:r>
            <a:endParaRPr kumimoji="1" lang="en-US" altLang="ja-JP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endParaRPr lang="en-US" altLang="ja-JP" sz="105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lang="ja-JP" altLang="en-US" sz="1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こちらの</a:t>
            </a:r>
            <a:r>
              <a:rPr lang="en-US" altLang="ja-JP" sz="1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QR</a:t>
            </a:r>
            <a:r>
              <a:rPr lang="ja-JP" altLang="en-US" sz="1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コードからお申込みください。→</a:t>
            </a:r>
            <a:endParaRPr lang="en-US" altLang="ja-JP"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lang="ja-JP" altLang="en-US" sz="1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レッスンが近くなりましたら</a:t>
            </a:r>
            <a:endParaRPr lang="en-US" altLang="ja-JP"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lang="en-US" altLang="ja-JP" sz="1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zoom</a:t>
            </a:r>
            <a:r>
              <a:rPr lang="ja-JP" altLang="en-US" sz="1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のアクセス方法について、</a:t>
            </a:r>
            <a:endParaRPr lang="en-US" altLang="ja-JP"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lang="ja-JP" altLang="en-US" sz="1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ご登録頂いたメールアドレスにご連絡致します。</a:t>
            </a:r>
            <a:endParaRPr lang="en-US" altLang="ja-JP"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endParaRPr lang="en-US" altLang="ja-JP"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kumimoji="1" lang="ja-JP" altLang="en-US" sz="2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□お支払い方法</a:t>
            </a:r>
            <a:endParaRPr kumimoji="1" lang="en-US" altLang="ja-JP" sz="2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endParaRPr lang="en-US" altLang="ja-JP" sz="105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終了後、一週間以内にお支払いをお願い致します。</a:t>
            </a:r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YMCA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各拠点（宇都宮</a:t>
            </a:r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YMCA/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宇都宮東</a:t>
            </a:r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YMCA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）の窓口にて現金でお支払い（参加費各回</a:t>
            </a:r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500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円）、</a:t>
            </a:r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もしくは銀行振込みでお願い致します。</a:t>
            </a:r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＜振込先＞　足利銀行本店（普）</a:t>
            </a:r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691500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</a:t>
            </a:r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　　　　　公益財団法人とちぎ</a:t>
            </a:r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YMCA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代表理事　鷹箸孝（タカノハシタカシ）</a:t>
            </a:r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※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銀行振込みの場合、お名前の前に</a:t>
            </a:r>
            <a:r>
              <a:rPr lang="en-US" altLang="ja-JP" sz="1050" dirty="0" err="1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bighug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とつけて、保護者様のお名前でお振込みください。</a:t>
            </a:r>
            <a:endParaRPr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kumimoji="1"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　　　　　　　　　　　　　　　　　　　　　　　（例：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</a:t>
            </a:r>
            <a:r>
              <a:rPr lang="en-US" altLang="ja-JP" sz="1050" dirty="0" err="1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bighug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ワイエムタロウ）</a:t>
            </a:r>
            <a:r>
              <a:rPr kumimoji="1"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</a:t>
            </a:r>
            <a:endParaRPr kumimoji="1" lang="en-US" altLang="ja-JP" sz="105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en-US" altLang="ja-JP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※</a:t>
            </a:r>
            <a:r>
              <a:rPr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振込手数料はご負担頂きますようお願い致します。</a:t>
            </a:r>
            <a:r>
              <a:rPr kumimoji="1" lang="ja-JP" altLang="en-US" sz="105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</a:t>
            </a:r>
            <a:r>
              <a:rPr kumimoji="1" lang="ja-JP" altLang="en-US" sz="12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　</a:t>
            </a:r>
            <a:endParaRPr lang="en-US" altLang="ja-JP" sz="12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endParaRPr kumimoji="1" lang="en-US" altLang="ja-JP" sz="20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kumimoji="1" lang="ja-JP" altLang="en-US" sz="20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□</a:t>
            </a:r>
            <a:r>
              <a:rPr kumimoji="1" lang="ja-JP" altLang="en-US" sz="2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スケジュール </a:t>
            </a:r>
            <a:r>
              <a:rPr lang="ja-JP" altLang="en-US" sz="95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 ☆毎月一つのテーマで予定しています！</a:t>
            </a:r>
            <a:endParaRPr lang="ja-JP" altLang="ja-JP" sz="1000" kern="100" dirty="0"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 </a:t>
            </a:r>
            <a:endParaRPr lang="ja-JP" altLang="ja-JP" sz="1000" kern="100" dirty="0"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Times New Roman" panose="02020603050405020304" pitchFamily="18" charset="0"/>
            </a:endParaRPr>
          </a:p>
          <a:p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 </a:t>
            </a:r>
            <a:r>
              <a:rPr lang="ja-JP" altLang="en-US" sz="1000" kern="1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Times New Roman" panose="02020603050405020304" pitchFamily="18" charset="0"/>
              </a:rPr>
              <a:t>●</a:t>
            </a:r>
            <a:r>
              <a:rPr lang="ja-JP" altLang="en-US" sz="1000" kern="0" dirty="0">
                <a:solidFill>
                  <a:srgbClr val="222222"/>
                </a:solidFill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２月</a:t>
            </a:r>
            <a:r>
              <a:rPr lang="ja-JP" altLang="en-US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＜</a:t>
            </a:r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Let‘s move!</a:t>
            </a:r>
            <a:r>
              <a:rPr lang="ja-JP" altLang="en-US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＞</a:t>
            </a:r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 </a:t>
            </a:r>
          </a:p>
          <a:p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 </a:t>
            </a:r>
            <a:r>
              <a:rPr lang="ja-JP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寒い冬こそおうちの中でもカラダを動かそう！</a:t>
            </a:r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r>
              <a:rPr lang="ja-JP" altLang="en-US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 </a:t>
            </a:r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Jump! Stomp!</a:t>
            </a:r>
            <a:r>
              <a:rPr lang="ja-JP" altLang="en-US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など楽しい</a:t>
            </a:r>
            <a:r>
              <a:rPr lang="ja-JP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アクション付き</a:t>
            </a:r>
            <a:r>
              <a:rPr lang="ja-JP" altLang="en-US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の歌をご紹介します。</a:t>
            </a:r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r>
              <a:rPr lang="ja-JP" altLang="en-US" sz="1000" kern="0" dirty="0">
                <a:solidFill>
                  <a:srgbClr val="222222"/>
                </a:solidFill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 今回はぜひお子さんもご一緒にご参加お待ちしております。</a:t>
            </a:r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 </a:t>
            </a:r>
            <a:r>
              <a:rPr lang="ja-JP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親子でいい汗がかけますよ！</a:t>
            </a:r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endParaRPr lang="ja-JP" altLang="ja-JP" sz="1000" kern="100" dirty="0"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 </a:t>
            </a:r>
            <a:endParaRPr lang="ja-JP" altLang="ja-JP" sz="1000" kern="100" dirty="0"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●</a:t>
            </a:r>
            <a:r>
              <a:rPr lang="ja-JP" altLang="en-US" sz="1000" kern="0" dirty="0">
                <a:solidFill>
                  <a:srgbClr val="222222"/>
                </a:solidFill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３月</a:t>
            </a:r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 </a:t>
            </a:r>
            <a:r>
              <a:rPr kumimoji="1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＜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St. Patrick‘s day </a:t>
            </a:r>
            <a:r>
              <a:rPr kumimoji="1" lang="ja-JP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と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 Easter</a:t>
            </a:r>
            <a:r>
              <a:rPr kumimoji="1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＞　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3</a:t>
            </a:r>
            <a:r>
              <a:rPr kumimoji="1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月</a:t>
            </a: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10</a:t>
            </a:r>
            <a:r>
              <a:rPr kumimoji="1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日を予定しています！</a:t>
            </a:r>
            <a:endParaRPr kumimoji="1" lang="en-US" altLang="ja-JP" sz="1000" b="0" i="0" u="none" strike="noStrike" kern="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 </a:t>
            </a:r>
            <a:r>
              <a:rPr lang="ja-JP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春のお祝い</a:t>
            </a:r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 </a:t>
            </a:r>
            <a:r>
              <a:rPr lang="ja-JP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をおうちで楽しもう！英語圏で行われる２つのお祝いをご紹介します。</a:t>
            </a:r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 </a:t>
            </a:r>
            <a:r>
              <a:rPr lang="ja-JP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春休みに向けて、おうちの中でも楽しめるアクティビティーを準備しましょう</a:t>
            </a:r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♪</a:t>
            </a: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effectLst/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endParaRPr lang="en-US" altLang="ja-JP" sz="1000" kern="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Arial" panose="020B0604020202020204" pitchFamily="34" charset="0"/>
            </a:endParaRPr>
          </a:p>
          <a:p>
            <a:pPr algn="l"/>
            <a:r>
              <a:rPr lang="en-US" altLang="ja-JP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※</a:t>
            </a:r>
            <a:r>
              <a:rPr lang="ja-JP" altLang="en-US" sz="1000" kern="0" dirty="0">
                <a:solidFill>
                  <a:srgbClr val="222222"/>
                </a:solidFill>
                <a:effectLst/>
                <a:latin typeface="源ノ角ゴシック JP Light" panose="020B0300000000000000" pitchFamily="34" charset="-128"/>
                <a:ea typeface="源ノ角ゴシック JP Light" panose="020B0300000000000000" pitchFamily="34" charset="-128"/>
                <a:cs typeface="Arial" panose="020B0604020202020204" pitchFamily="34" charset="0"/>
              </a:rPr>
              <a:t>内容は多少変更になる場合もあります、ご了承ください。　　　</a:t>
            </a:r>
            <a:endParaRPr lang="en-US" altLang="ja-JP" sz="1000" kern="10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Times New Roman" panose="02020603050405020304" pitchFamily="18" charset="0"/>
            </a:endParaRPr>
          </a:p>
          <a:p>
            <a:pPr algn="l"/>
            <a:endParaRPr lang="en-US" altLang="ja-JP" sz="1000" kern="100" dirty="0">
              <a:solidFill>
                <a:srgbClr val="222222"/>
              </a:solidFill>
              <a:latin typeface="源ノ角ゴシック JP Light" panose="020B0300000000000000" pitchFamily="34" charset="-128"/>
              <a:ea typeface="源ノ角ゴシック JP Light" panose="020B0300000000000000" pitchFamily="34" charset="-128"/>
              <a:cs typeface="Times New Roman" panose="02020603050405020304" pitchFamily="18" charset="0"/>
            </a:endParaRPr>
          </a:p>
          <a:p>
            <a:pPr algn="l"/>
            <a:endParaRPr lang="en-US" altLang="ja-JP" sz="10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  <a:p>
            <a:endParaRPr lang="en-US" altLang="ja-JP" sz="16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98105F-AC08-403A-9165-719F7C5C36AF}"/>
              </a:ext>
            </a:extLst>
          </p:cNvPr>
          <p:cNvSpPr txBox="1"/>
          <p:nvPr/>
        </p:nvSpPr>
        <p:spPr>
          <a:xfrm>
            <a:off x="520903" y="9929783"/>
            <a:ext cx="7019923" cy="584775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お問合せ先：宇都宮東</a:t>
            </a:r>
            <a:r>
              <a:rPr lang="en-US" altLang="ja-JP" sz="16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YMCA</a:t>
            </a:r>
            <a:r>
              <a:rPr lang="ja-JP" altLang="en-US" sz="16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　</a:t>
            </a:r>
            <a:r>
              <a:rPr lang="ja-JP" altLang="en-US" sz="14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おやこ英語ひろば</a:t>
            </a:r>
            <a:r>
              <a:rPr lang="en-US" altLang="ja-JP" sz="14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Big Hug </a:t>
            </a:r>
          </a:p>
          <a:p>
            <a:r>
              <a:rPr lang="ja-JP" altLang="en-US" sz="16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　　　　　  </a:t>
            </a:r>
            <a:r>
              <a:rPr lang="ja-JP" altLang="en-US" sz="12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〒</a:t>
            </a:r>
            <a:r>
              <a:rPr lang="en-US" altLang="ja-JP" sz="12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321-0942</a:t>
            </a:r>
            <a:r>
              <a:rPr lang="ja-JP" altLang="en-US" sz="12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宇都宮市峰</a:t>
            </a:r>
            <a:r>
              <a:rPr lang="en-US" altLang="ja-JP" sz="12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4-21-14</a:t>
            </a:r>
            <a:r>
              <a:rPr lang="ja-JP" altLang="en-US" sz="12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 　</a:t>
            </a:r>
            <a:r>
              <a:rPr lang="en-US" altLang="ja-JP" sz="1200" dirty="0">
                <a:latin typeface="源ノ角ゴシック JP Bold" panose="020B0800000000000000" pitchFamily="34" charset="-128"/>
                <a:ea typeface="源ノ角ゴシック JP Bold" panose="020B0800000000000000" pitchFamily="34" charset="-128"/>
              </a:rPr>
              <a:t>bighug@tochigi-ymca.org</a:t>
            </a:r>
            <a:endParaRPr kumimoji="1" lang="ja-JP" altLang="en-US" sz="1200" dirty="0">
              <a:latin typeface="源ノ角ゴシック JP Bold" panose="020B0800000000000000" pitchFamily="34" charset="-128"/>
              <a:ea typeface="源ノ角ゴシック JP Bold" panose="020B0800000000000000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A8FFEB5-591B-4E26-A4DB-0D20DBE630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151" y="977930"/>
            <a:ext cx="1312071" cy="135887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7249F3-978B-45A9-8F81-C4EDBD1E3CF0}"/>
              </a:ext>
            </a:extLst>
          </p:cNvPr>
          <p:cNvSpPr txBox="1"/>
          <p:nvPr/>
        </p:nvSpPr>
        <p:spPr>
          <a:xfrm>
            <a:off x="6162265" y="5741198"/>
            <a:ext cx="1297957" cy="3170996"/>
          </a:xfrm>
          <a:custGeom>
            <a:avLst/>
            <a:gdLst>
              <a:gd name="connsiteX0" fmla="*/ 0 w 1297957"/>
              <a:gd name="connsiteY0" fmla="*/ 0 h 3170996"/>
              <a:gd name="connsiteX1" fmla="*/ 458611 w 1297957"/>
              <a:gd name="connsiteY1" fmla="*/ 0 h 3170996"/>
              <a:gd name="connsiteX2" fmla="*/ 917223 w 1297957"/>
              <a:gd name="connsiteY2" fmla="*/ 0 h 3170996"/>
              <a:gd name="connsiteX3" fmla="*/ 1297957 w 1297957"/>
              <a:gd name="connsiteY3" fmla="*/ 0 h 3170996"/>
              <a:gd name="connsiteX4" fmla="*/ 1297957 w 1297957"/>
              <a:gd name="connsiteY4" fmla="*/ 528499 h 3170996"/>
              <a:gd name="connsiteX5" fmla="*/ 1297957 w 1297957"/>
              <a:gd name="connsiteY5" fmla="*/ 961869 h 3170996"/>
              <a:gd name="connsiteX6" fmla="*/ 1297957 w 1297957"/>
              <a:gd name="connsiteY6" fmla="*/ 1395238 h 3170996"/>
              <a:gd name="connsiteX7" fmla="*/ 1297957 w 1297957"/>
              <a:gd name="connsiteY7" fmla="*/ 1923738 h 3170996"/>
              <a:gd name="connsiteX8" fmla="*/ 1297957 w 1297957"/>
              <a:gd name="connsiteY8" fmla="*/ 2515657 h 3170996"/>
              <a:gd name="connsiteX9" fmla="*/ 1297957 w 1297957"/>
              <a:gd name="connsiteY9" fmla="*/ 3170996 h 3170996"/>
              <a:gd name="connsiteX10" fmla="*/ 904243 w 1297957"/>
              <a:gd name="connsiteY10" fmla="*/ 3170996 h 3170996"/>
              <a:gd name="connsiteX11" fmla="*/ 445632 w 1297957"/>
              <a:gd name="connsiteY11" fmla="*/ 3170996 h 3170996"/>
              <a:gd name="connsiteX12" fmla="*/ 0 w 1297957"/>
              <a:gd name="connsiteY12" fmla="*/ 3170996 h 3170996"/>
              <a:gd name="connsiteX13" fmla="*/ 0 w 1297957"/>
              <a:gd name="connsiteY13" fmla="*/ 2579077 h 3170996"/>
              <a:gd name="connsiteX14" fmla="*/ 0 w 1297957"/>
              <a:gd name="connsiteY14" fmla="*/ 1987157 h 3170996"/>
              <a:gd name="connsiteX15" fmla="*/ 0 w 1297957"/>
              <a:gd name="connsiteY15" fmla="*/ 1522078 h 3170996"/>
              <a:gd name="connsiteX16" fmla="*/ 0 w 1297957"/>
              <a:gd name="connsiteY16" fmla="*/ 1088709 h 3170996"/>
              <a:gd name="connsiteX17" fmla="*/ 0 w 1297957"/>
              <a:gd name="connsiteY17" fmla="*/ 655339 h 3170996"/>
              <a:gd name="connsiteX18" fmla="*/ 0 w 1297957"/>
              <a:gd name="connsiteY18" fmla="*/ 0 h 3170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97957" h="3170996" extrusionOk="0">
                <a:moveTo>
                  <a:pt x="0" y="0"/>
                </a:moveTo>
                <a:cubicBezTo>
                  <a:pt x="165653" y="-14405"/>
                  <a:pt x="327352" y="48391"/>
                  <a:pt x="458611" y="0"/>
                </a:cubicBezTo>
                <a:cubicBezTo>
                  <a:pt x="589870" y="-48391"/>
                  <a:pt x="748430" y="47256"/>
                  <a:pt x="917223" y="0"/>
                </a:cubicBezTo>
                <a:cubicBezTo>
                  <a:pt x="1086016" y="-47256"/>
                  <a:pt x="1190470" y="3131"/>
                  <a:pt x="1297957" y="0"/>
                </a:cubicBezTo>
                <a:cubicBezTo>
                  <a:pt x="1338394" y="254344"/>
                  <a:pt x="1253595" y="418077"/>
                  <a:pt x="1297957" y="528499"/>
                </a:cubicBezTo>
                <a:cubicBezTo>
                  <a:pt x="1342319" y="638921"/>
                  <a:pt x="1279825" y="837797"/>
                  <a:pt x="1297957" y="961869"/>
                </a:cubicBezTo>
                <a:cubicBezTo>
                  <a:pt x="1316089" y="1085941"/>
                  <a:pt x="1261870" y="1274630"/>
                  <a:pt x="1297957" y="1395238"/>
                </a:cubicBezTo>
                <a:cubicBezTo>
                  <a:pt x="1334044" y="1515846"/>
                  <a:pt x="1271906" y="1728589"/>
                  <a:pt x="1297957" y="1923738"/>
                </a:cubicBezTo>
                <a:cubicBezTo>
                  <a:pt x="1324008" y="2118887"/>
                  <a:pt x="1255262" y="2335139"/>
                  <a:pt x="1297957" y="2515657"/>
                </a:cubicBezTo>
                <a:cubicBezTo>
                  <a:pt x="1340652" y="2696175"/>
                  <a:pt x="1258605" y="2994522"/>
                  <a:pt x="1297957" y="3170996"/>
                </a:cubicBezTo>
                <a:cubicBezTo>
                  <a:pt x="1174604" y="3185670"/>
                  <a:pt x="1007153" y="3170451"/>
                  <a:pt x="904243" y="3170996"/>
                </a:cubicBezTo>
                <a:cubicBezTo>
                  <a:pt x="801333" y="3171541"/>
                  <a:pt x="587111" y="3129654"/>
                  <a:pt x="445632" y="3170996"/>
                </a:cubicBezTo>
                <a:cubicBezTo>
                  <a:pt x="304153" y="3212338"/>
                  <a:pt x="124259" y="3138789"/>
                  <a:pt x="0" y="3170996"/>
                </a:cubicBezTo>
                <a:cubicBezTo>
                  <a:pt x="-68616" y="2947804"/>
                  <a:pt x="20584" y="2703519"/>
                  <a:pt x="0" y="2579077"/>
                </a:cubicBezTo>
                <a:cubicBezTo>
                  <a:pt x="-20584" y="2454635"/>
                  <a:pt x="8420" y="2247666"/>
                  <a:pt x="0" y="1987157"/>
                </a:cubicBezTo>
                <a:cubicBezTo>
                  <a:pt x="-8420" y="1726648"/>
                  <a:pt x="3334" y="1667725"/>
                  <a:pt x="0" y="1522078"/>
                </a:cubicBezTo>
                <a:cubicBezTo>
                  <a:pt x="-3334" y="1376431"/>
                  <a:pt x="46021" y="1300276"/>
                  <a:pt x="0" y="1088709"/>
                </a:cubicBezTo>
                <a:cubicBezTo>
                  <a:pt x="-46021" y="877142"/>
                  <a:pt x="17465" y="807310"/>
                  <a:pt x="0" y="655339"/>
                </a:cubicBezTo>
                <a:cubicBezTo>
                  <a:pt x="-17465" y="503368"/>
                  <a:pt x="61052" y="270527"/>
                  <a:pt x="0" y="0"/>
                </a:cubicBezTo>
                <a:close/>
              </a:path>
            </a:pathLst>
          </a:custGeom>
          <a:noFill/>
          <a:ln>
            <a:solidFill>
              <a:srgbClr val="03AA9D"/>
            </a:solidFill>
            <a:extLst>
              <a:ext uri="{C807C97D-BFC1-408E-A445-0C87EB9F89A2}">
                <ask:lineSketchStyleProps xmlns:ask="http://schemas.microsoft.com/office/drawing/2018/sketchyshapes" sd="37069269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＜担当者＞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おやこ英語ひろば</a:t>
            </a:r>
            <a:r>
              <a:rPr lang="en-US" altLang="ja-JP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Big Hug </a:t>
            </a:r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のスタッフ（本間）が担当します。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英語クラス初心者の方に向けて、</a:t>
            </a:r>
            <a:r>
              <a:rPr lang="ja-JP" altLang="en-US" sz="900" u="sng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日本語と英語で行いますのでどうぞお気軽に♪</a:t>
            </a:r>
            <a:endParaRPr lang="en-US" altLang="ja-JP" sz="900" u="sng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＜</a:t>
            </a:r>
            <a:r>
              <a:rPr lang="en-US" altLang="ja-JP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Big</a:t>
            </a:r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 </a:t>
            </a:r>
            <a:r>
              <a:rPr lang="en-US" altLang="ja-JP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Hug</a:t>
            </a:r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とは？＞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宇都宮東</a:t>
            </a:r>
            <a:r>
              <a:rPr lang="en-US" altLang="ja-JP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YMCA</a:t>
            </a:r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にて、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未就園児の親子で英語で遊ぶ活動を行っています！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　　　　　　　　　　</a:t>
            </a:r>
            <a:r>
              <a:rPr lang="en-US" altLang="ja-JP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Big Hug </a:t>
            </a:r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活動の様子は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　　　　　　　　　　　　　　　　　こちらからどうぞ↓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r>
              <a:rPr lang="ja-JP" altLang="en-US" sz="900" dirty="0">
                <a:latin typeface="源ノ角ゴシック JP ExtraLight" panose="020B0200000000000000" pitchFamily="34" charset="-128"/>
                <a:ea typeface="源ノ角ゴシック JP ExtraLight" panose="020B0200000000000000" pitchFamily="34" charset="-128"/>
              </a:rPr>
              <a:t>　　　　　　　　　　　　　　　　</a:t>
            </a:r>
            <a:endParaRPr lang="en-US" altLang="ja-JP" sz="900" dirty="0">
              <a:latin typeface="源ノ角ゴシック JP ExtraLight" panose="020B0200000000000000" pitchFamily="34" charset="-128"/>
              <a:ea typeface="源ノ角ゴシック JP ExtraLight" panose="020B0200000000000000" pitchFamily="34" charset="-128"/>
            </a:endParaRPr>
          </a:p>
          <a:p>
            <a:endParaRPr kumimoji="1" lang="ja-JP" altLang="en-US" dirty="0"/>
          </a:p>
        </p:txBody>
      </p:sp>
      <p:pic>
        <p:nvPicPr>
          <p:cNvPr id="2050" name="図 6" descr="「preschool clipart」の画像検索結果">
            <a:extLst>
              <a:ext uri="{FF2B5EF4-FFF2-40B4-BE49-F238E27FC236}">
                <a16:creationId xmlns:a16="http://schemas.microsoft.com/office/drawing/2014/main" id="{D989A389-54BF-4E62-8636-CA038F955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00"/>
          <a:stretch>
            <a:fillRect/>
          </a:stretch>
        </p:blipFill>
        <p:spPr bwMode="auto">
          <a:xfrm>
            <a:off x="6425810" y="4807451"/>
            <a:ext cx="930255" cy="83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AA27D43-2D39-475C-AE5F-649879FAD45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343" y="8415019"/>
            <a:ext cx="1193800" cy="1193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4C60ABC5-2A63-43DD-86E3-EC2EC1B6083D}"/>
              </a:ext>
            </a:extLst>
          </p:cNvPr>
          <p:cNvSpPr/>
          <p:nvPr/>
        </p:nvSpPr>
        <p:spPr>
          <a:xfrm>
            <a:off x="2733894" y="6989001"/>
            <a:ext cx="2866805" cy="927207"/>
          </a:xfrm>
          <a:prstGeom prst="wedgeRoundRectCallout">
            <a:avLst>
              <a:gd name="adj1" fmla="val -49843"/>
              <a:gd name="adj2" fmla="val 63527"/>
              <a:gd name="adj3" fmla="val 16667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53EE22-0560-43B5-9DD8-5E46F1A261DD}"/>
              </a:ext>
            </a:extLst>
          </p:cNvPr>
          <p:cNvSpPr txBox="1"/>
          <p:nvPr/>
        </p:nvSpPr>
        <p:spPr>
          <a:xfrm>
            <a:off x="2823239" y="7129628"/>
            <a:ext cx="2630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err="1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St.Patrick’s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 Day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（今年は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3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月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17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日）とは、アイルランド発祥のお祭りです。</a:t>
            </a:r>
            <a:endParaRPr lang="en-US" altLang="ja-JP" sz="1000" dirty="0">
              <a:latin typeface="源ノ角ゴシック JP Light" panose="020B0300000000000000" pitchFamily="34" charset="-128"/>
              <a:ea typeface="源ノ角ゴシック JP Light" panose="020B0300000000000000" pitchFamily="34" charset="-128"/>
            </a:endParaRPr>
          </a:p>
          <a:p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この日は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”Everything Green!”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が合言葉！　緑の衣装で楽しみましょう！</a:t>
            </a:r>
            <a:endParaRPr kumimoji="1" lang="ja-JP" altLang="en-US" sz="1000" dirty="0">
              <a:latin typeface="源ノ角ゴシック JP Light" panose="020B0300000000000000" pitchFamily="34" charset="-128"/>
              <a:ea typeface="源ノ角ゴシック JP Light" panose="020B0300000000000000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220BB4E-D0C5-4E94-8E15-8BE43BFE768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3119"/>
          <a:stretch/>
        </p:blipFill>
        <p:spPr>
          <a:xfrm>
            <a:off x="4143992" y="8057645"/>
            <a:ext cx="1937668" cy="14378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5EE11F66-EDF7-48DE-BB7C-C034250047C0}"/>
              </a:ext>
            </a:extLst>
          </p:cNvPr>
          <p:cNvSpPr/>
          <p:nvPr/>
        </p:nvSpPr>
        <p:spPr>
          <a:xfrm>
            <a:off x="1418048" y="8266690"/>
            <a:ext cx="2593262" cy="1012824"/>
          </a:xfrm>
          <a:prstGeom prst="wedgeRoundRectCallout">
            <a:avLst>
              <a:gd name="adj1" fmla="val 50758"/>
              <a:gd name="adj2" fmla="val 58738"/>
              <a:gd name="adj3" fmla="val 16667"/>
            </a:avLst>
          </a:prstGeom>
          <a:noFill/>
          <a:ln w="28575">
            <a:solidFill>
              <a:srgbClr val="F5E7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F17E874-C2E0-4CDC-96B2-861B641252D4}"/>
              </a:ext>
            </a:extLst>
          </p:cNvPr>
          <p:cNvSpPr txBox="1"/>
          <p:nvPr/>
        </p:nvSpPr>
        <p:spPr>
          <a:xfrm>
            <a:off x="1484197" y="8309234"/>
            <a:ext cx="25415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Easter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（今年は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4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月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4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日）とは、キリスト教の「復活祭」のお祭りですが、子どもたちにとっては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Easter Bunny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が来たり、</a:t>
            </a:r>
            <a:r>
              <a:rPr lang="en-US" altLang="ja-JP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Egg Hunt</a:t>
            </a:r>
            <a:r>
              <a:rPr lang="ja-JP" altLang="en-US" sz="1000" dirty="0">
                <a:latin typeface="源ノ角ゴシック JP Light" panose="020B0300000000000000" pitchFamily="34" charset="-128"/>
                <a:ea typeface="源ノ角ゴシック JP Light" panose="020B0300000000000000" pitchFamily="34" charset="-128"/>
              </a:rPr>
              <a:t>に出かけたりと楽しいアクティビティがいっぱいです！　</a:t>
            </a:r>
            <a:endParaRPr kumimoji="1" lang="ja-JP" altLang="en-US" sz="1000" dirty="0">
              <a:latin typeface="源ノ角ゴシック JP Light" panose="020B0300000000000000" pitchFamily="34" charset="-128"/>
              <a:ea typeface="源ノ角ゴシック JP Light" panose="020B0300000000000000" pitchFamily="34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F9A3272-D92D-4D4A-9C55-8435CCC0EBD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9646" r="9247"/>
          <a:stretch/>
        </p:blipFill>
        <p:spPr>
          <a:xfrm>
            <a:off x="409574" y="6808894"/>
            <a:ext cx="2172985" cy="1500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04095DE-E9B0-4D0D-AF83-2A09C6BB4F5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6192"/>
          <a:stretch/>
        </p:blipFill>
        <p:spPr>
          <a:xfrm>
            <a:off x="3926146" y="5142231"/>
            <a:ext cx="757558" cy="112419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86B8FD9-3C43-4DD3-97A7-102B7FD980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5441" y="5195162"/>
            <a:ext cx="1262063" cy="112419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C900156-A83B-45B2-BC31-34F89C96B1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40283" y="1242099"/>
            <a:ext cx="1254025" cy="125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634313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askul_yomikikakse_b</Template>
  <TotalTime>429</TotalTime>
  <Words>761</Words>
  <Application>Microsoft Office PowerPoint</Application>
  <PresentationFormat>ユーザー設定</PresentationFormat>
  <Paragraphs>100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源ノ角ゴシック JP Bold</vt:lpstr>
      <vt:lpstr>源ノ角ゴシック JP ExtraLight</vt:lpstr>
      <vt:lpstr>源ノ角ゴシック JP Light</vt:lpstr>
      <vt:lpstr>小塚ゴシック Pro R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SAKURANBO 35</cp:lastModifiedBy>
  <cp:revision>51</cp:revision>
  <cp:lastPrinted>2020-11-06T04:43:50Z</cp:lastPrinted>
  <dcterms:created xsi:type="dcterms:W3CDTF">2018-06-05T06:10:05Z</dcterms:created>
  <dcterms:modified xsi:type="dcterms:W3CDTF">2021-02-01T02:53:12Z</dcterms:modified>
</cp:coreProperties>
</file>